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Raleway"/>
      <p:regular r:id="rId14"/>
      <p:bold r:id="rId15"/>
      <p:italic r:id="rId16"/>
      <p:boldItalic r:id="rId17"/>
    </p:embeddedFont>
    <p:embeddedFont>
      <p:font typeface="Nunito"/>
      <p:regular r:id="rId18"/>
      <p:bold r:id="rId19"/>
      <p:italic r:id="rId20"/>
      <p:boldItalic r:id="rId21"/>
    </p:embeddedFont>
    <p:embeddedFont>
      <p:font typeface="Lato"/>
      <p:regular r:id="rId22"/>
      <p:bold r:id="rId23"/>
      <p:italic r:id="rId24"/>
      <p:boldItalic r:id="rId25"/>
    </p:embeddedFont>
    <p:embeddedFont>
      <p:font typeface="Maven Pro"/>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italic.fntdata"/><Relationship Id="rId22" Type="http://schemas.openxmlformats.org/officeDocument/2006/relationships/font" Target="fonts/Lato-regular.fntdata"/><Relationship Id="rId21" Type="http://schemas.openxmlformats.org/officeDocument/2006/relationships/font" Target="fonts/Nunito-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avenPro-regular.fntdata"/><Relationship Id="rId25" Type="http://schemas.openxmlformats.org/officeDocument/2006/relationships/font" Target="fonts/Lato-boldItalic.fntdata"/><Relationship Id="rId27" Type="http://schemas.openxmlformats.org/officeDocument/2006/relationships/font" Target="fonts/MavenPr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Raleway-bold.fntdata"/><Relationship Id="rId14" Type="http://schemas.openxmlformats.org/officeDocument/2006/relationships/font" Target="fonts/Raleway-regular.fntdata"/><Relationship Id="rId17" Type="http://schemas.openxmlformats.org/officeDocument/2006/relationships/font" Target="fonts/Raleway-boldItalic.fntdata"/><Relationship Id="rId16" Type="http://schemas.openxmlformats.org/officeDocument/2006/relationships/font" Target="fonts/Raleway-italic.fntdata"/><Relationship Id="rId19" Type="http://schemas.openxmlformats.org/officeDocument/2006/relationships/font" Target="fonts/Nunito-bold.fntdata"/><Relationship Id="rId18" Type="http://schemas.openxmlformats.org/officeDocument/2006/relationships/font" Target="fonts/Nuni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d814cf7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d814cf7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2372feeaea_0_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2372feeaea_0_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d251bb473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d251bb473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e965474a9_3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e965474a9_3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e965474a9_3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e965474a9_3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513375" y="704250"/>
            <a:ext cx="4255500" cy="1867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1300"/>
              <a:t>Team name:</a:t>
            </a:r>
            <a:endParaRPr sz="1300"/>
          </a:p>
          <a:p>
            <a:pPr indent="0" lvl="0" marL="0" rtl="0" algn="l">
              <a:spcBef>
                <a:spcPts val="0"/>
              </a:spcBef>
              <a:spcAft>
                <a:spcPts val="0"/>
              </a:spcAft>
              <a:buNone/>
            </a:pPr>
            <a:r>
              <a:rPr lang="en" sz="3900"/>
              <a:t>Pixel Perfect</a:t>
            </a:r>
            <a:endParaRPr sz="3900"/>
          </a:p>
        </p:txBody>
      </p:sp>
      <p:sp>
        <p:nvSpPr>
          <p:cNvPr id="278" name="Google Shape;278;p13"/>
          <p:cNvSpPr txBox="1"/>
          <p:nvPr>
            <p:ph idx="1" type="subTitle"/>
          </p:nvPr>
        </p:nvSpPr>
        <p:spPr>
          <a:xfrm>
            <a:off x="394625" y="3011600"/>
            <a:ext cx="3772500" cy="1220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i="1" lang="en" sz="5630"/>
              <a:t>Team members:</a:t>
            </a:r>
            <a:endParaRPr i="1" sz="5630"/>
          </a:p>
          <a:p>
            <a:pPr indent="0" lvl="0" marL="0" rtl="0" algn="l">
              <a:spcBef>
                <a:spcPts val="0"/>
              </a:spcBef>
              <a:spcAft>
                <a:spcPts val="0"/>
              </a:spcAft>
              <a:buNone/>
            </a:pPr>
            <a:r>
              <a:t/>
            </a:r>
            <a:endParaRPr sz="6830"/>
          </a:p>
          <a:p>
            <a:pPr indent="0" lvl="0" marL="0" rtl="0" algn="l">
              <a:spcBef>
                <a:spcPts val="0"/>
              </a:spcBef>
              <a:spcAft>
                <a:spcPts val="0"/>
              </a:spcAft>
              <a:buNone/>
            </a:pPr>
            <a:r>
              <a:rPr lang="en" sz="6830"/>
              <a:t>S. Lasya sri                22PA1A45A0</a:t>
            </a:r>
            <a:endParaRPr sz="6830"/>
          </a:p>
          <a:p>
            <a:pPr indent="0" lvl="0" marL="0" rtl="0" algn="l">
              <a:spcBef>
                <a:spcPts val="0"/>
              </a:spcBef>
              <a:spcAft>
                <a:spcPts val="0"/>
              </a:spcAft>
              <a:buNone/>
            </a:pPr>
            <a:r>
              <a:rPr lang="en" sz="6830"/>
              <a:t>P. Hemamalini          22PA1A4589</a:t>
            </a:r>
            <a:endParaRPr sz="6830"/>
          </a:p>
          <a:p>
            <a:pPr indent="0" lvl="0" marL="0" rtl="0" algn="l">
              <a:spcBef>
                <a:spcPts val="0"/>
              </a:spcBef>
              <a:spcAft>
                <a:spcPts val="0"/>
              </a:spcAft>
              <a:buNone/>
            </a:pPr>
            <a:r>
              <a:rPr lang="en" sz="6830"/>
              <a:t>M. Harshitha Valli    22PA1A4569</a:t>
            </a:r>
            <a:endParaRPr sz="6830"/>
          </a:p>
          <a:p>
            <a:pPr indent="0" lvl="0" marL="0" rtl="0" algn="l">
              <a:spcBef>
                <a:spcPts val="0"/>
              </a:spcBef>
              <a:spcAft>
                <a:spcPts val="0"/>
              </a:spcAft>
              <a:buNone/>
            </a:pPr>
            <a:r>
              <a:t/>
            </a:r>
            <a:endParaRPr sz="28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4"/>
          <p:cNvSpPr txBox="1"/>
          <p:nvPr>
            <p:ph idx="4294967295" type="title"/>
          </p:nvPr>
        </p:nvSpPr>
        <p:spPr>
          <a:xfrm>
            <a:off x="535775" y="712150"/>
            <a:ext cx="5197200" cy="7680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lang="en" sz="3600">
                <a:solidFill>
                  <a:schemeClr val="dk1"/>
                </a:solidFill>
              </a:rPr>
              <a:t>Problem Statement</a:t>
            </a:r>
            <a:endParaRPr sz="2400"/>
          </a:p>
        </p:txBody>
      </p:sp>
      <p:sp>
        <p:nvSpPr>
          <p:cNvPr id="284" name="Google Shape;284;p14"/>
          <p:cNvSpPr txBox="1"/>
          <p:nvPr>
            <p:ph idx="4294967295" type="title"/>
          </p:nvPr>
        </p:nvSpPr>
        <p:spPr>
          <a:xfrm>
            <a:off x="535775" y="1443600"/>
            <a:ext cx="7495800" cy="30675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0" lang="en" sz="1800">
                <a:latin typeface="Lato"/>
                <a:ea typeface="Lato"/>
                <a:cs typeface="Lato"/>
                <a:sym typeface="Lato"/>
              </a:rPr>
              <a:t>A unified web dashboard that integrates all wallets, cards, and accounts in one place can provide users with greater convenience.</a:t>
            </a:r>
            <a:endParaRPr b="0" sz="1800">
              <a:latin typeface="Lato"/>
              <a:ea typeface="Lato"/>
              <a:cs typeface="Lato"/>
              <a:sym typeface="Lato"/>
            </a:endParaRPr>
          </a:p>
          <a:p>
            <a:pPr indent="0" lvl="0" marL="0" rtl="0" algn="l">
              <a:lnSpc>
                <a:spcPct val="115000"/>
              </a:lnSpc>
              <a:spcBef>
                <a:spcPts val="1600"/>
              </a:spcBef>
              <a:spcAft>
                <a:spcPts val="1600"/>
              </a:spcAft>
              <a:buNone/>
            </a:pPr>
            <a:r>
              <a:rPr b="0" i="1" lang="en" sz="1500">
                <a:latin typeface="Lato"/>
                <a:ea typeface="Lato"/>
                <a:cs typeface="Lato"/>
                <a:sym typeface="Lato"/>
              </a:rPr>
              <a:t>In today's digital world, managing finances is becoming increasingly complex due to the wide range of payment methods and financial accounts people use. Users typically have multiple wallets (e.g., PayPal, Venmo), bank accounts, credit/debit cards, and even digital currency accounts (e.g., Bitcoin, Ethereum). Managing all of these separately can be overwhelming, time-consuming, and prone to errors.</a:t>
            </a:r>
            <a:endParaRPr b="0" i="1" sz="1500">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descr="Screen Shot 2015-11-20 at 9.47.21 AM.png" id="289" name="Google Shape;289;p15"/>
          <p:cNvPicPr preferRelativeResize="0"/>
          <p:nvPr/>
        </p:nvPicPr>
        <p:blipFill rotWithShape="1">
          <a:blip r:embed="rId3">
            <a:alphaModFix/>
          </a:blip>
          <a:srcRect b="0" l="4413" r="4404" t="0"/>
          <a:stretch/>
        </p:blipFill>
        <p:spPr>
          <a:xfrm>
            <a:off x="0" y="0"/>
            <a:ext cx="9144000" cy="5143504"/>
          </a:xfrm>
          <a:prstGeom prst="rect">
            <a:avLst/>
          </a:prstGeom>
          <a:noFill/>
          <a:ln>
            <a:noFill/>
          </a:ln>
        </p:spPr>
      </p:pic>
      <p:sp>
        <p:nvSpPr>
          <p:cNvPr id="290" name="Google Shape;290;p15"/>
          <p:cNvSpPr txBox="1"/>
          <p:nvPr>
            <p:ph type="title"/>
          </p:nvPr>
        </p:nvSpPr>
        <p:spPr>
          <a:xfrm>
            <a:off x="824000" y="763600"/>
            <a:ext cx="5857800" cy="3573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Solution Overview</a:t>
            </a:r>
            <a:endParaRPr/>
          </a:p>
          <a:p>
            <a:pPr indent="0" lvl="0" marL="0" rtl="0" algn="l">
              <a:spcBef>
                <a:spcPts val="0"/>
              </a:spcBef>
              <a:spcAft>
                <a:spcPts val="0"/>
              </a:spcAft>
              <a:buNone/>
            </a:pPr>
            <a:r>
              <a:t/>
            </a:r>
            <a:endParaRPr/>
          </a:p>
          <a:p>
            <a:pPr indent="-318452" lvl="0" marL="457200" rtl="0" algn="l">
              <a:lnSpc>
                <a:spcPct val="115000"/>
              </a:lnSpc>
              <a:spcBef>
                <a:spcPts val="1000"/>
              </a:spcBef>
              <a:spcAft>
                <a:spcPts val="0"/>
              </a:spcAft>
              <a:buClr>
                <a:srgbClr val="FFFFFF"/>
              </a:buClr>
              <a:buSzPct val="100000"/>
              <a:buFont typeface="Arial"/>
              <a:buChar char="●"/>
            </a:pPr>
            <a:r>
              <a:rPr lang="en" sz="1572">
                <a:solidFill>
                  <a:srgbClr val="FFFFFF"/>
                </a:solidFill>
                <a:latin typeface="Arial"/>
                <a:ea typeface="Arial"/>
                <a:cs typeface="Arial"/>
                <a:sym typeface="Arial"/>
              </a:rPr>
              <a:t>Title:</a:t>
            </a:r>
            <a:r>
              <a:rPr b="0" lang="en" sz="1572">
                <a:solidFill>
                  <a:srgbClr val="FFFFFF"/>
                </a:solidFill>
                <a:latin typeface="Arial"/>
                <a:ea typeface="Arial"/>
                <a:cs typeface="Arial"/>
                <a:sym typeface="Arial"/>
              </a:rPr>
              <a:t> Modern Financial Dashboard</a:t>
            </a:r>
            <a:endParaRPr b="0" sz="1572">
              <a:solidFill>
                <a:srgbClr val="FFFFFF"/>
              </a:solidFill>
              <a:latin typeface="Arial"/>
              <a:ea typeface="Arial"/>
              <a:cs typeface="Arial"/>
              <a:sym typeface="Arial"/>
            </a:endParaRPr>
          </a:p>
          <a:p>
            <a:pPr indent="-318452" lvl="0" marL="457200" rtl="0" algn="l">
              <a:lnSpc>
                <a:spcPct val="115000"/>
              </a:lnSpc>
              <a:spcBef>
                <a:spcPts val="0"/>
              </a:spcBef>
              <a:spcAft>
                <a:spcPts val="0"/>
              </a:spcAft>
              <a:buClr>
                <a:srgbClr val="FFFFFF"/>
              </a:buClr>
              <a:buSzPct val="100000"/>
              <a:buFont typeface="Arial"/>
              <a:buChar char="●"/>
            </a:pPr>
            <a:r>
              <a:rPr lang="en" sz="1572">
                <a:solidFill>
                  <a:srgbClr val="FFFFFF"/>
                </a:solidFill>
                <a:latin typeface="Arial"/>
                <a:ea typeface="Arial"/>
                <a:cs typeface="Arial"/>
                <a:sym typeface="Arial"/>
              </a:rPr>
              <a:t>Objective:</a:t>
            </a:r>
            <a:endParaRPr sz="1572">
              <a:solidFill>
                <a:srgbClr val="FFFFFF"/>
              </a:solidFill>
              <a:latin typeface="Arial"/>
              <a:ea typeface="Arial"/>
              <a:cs typeface="Arial"/>
              <a:sym typeface="Arial"/>
            </a:endParaRPr>
          </a:p>
          <a:p>
            <a:pPr indent="-318452" lvl="1" marL="914400" rtl="0" algn="l">
              <a:lnSpc>
                <a:spcPct val="115000"/>
              </a:lnSpc>
              <a:spcBef>
                <a:spcPts val="0"/>
              </a:spcBef>
              <a:spcAft>
                <a:spcPts val="0"/>
              </a:spcAft>
              <a:buClr>
                <a:srgbClr val="FFFFFF"/>
              </a:buClr>
              <a:buSzPct val="100000"/>
              <a:buFont typeface="Arial"/>
              <a:buAutoNum type="alphaLcPeriod"/>
            </a:pPr>
            <a:r>
              <a:rPr b="0" lang="en" sz="1572">
                <a:solidFill>
                  <a:srgbClr val="FFFFFF"/>
                </a:solidFill>
                <a:latin typeface="Arial"/>
                <a:ea typeface="Arial"/>
                <a:cs typeface="Arial"/>
                <a:sym typeface="Arial"/>
              </a:rPr>
              <a:t>we created an intuitive financial dashboard that enables users to efficiently manage their financial activities and visualize key metrics.</a:t>
            </a:r>
            <a:endParaRPr b="0" sz="1572">
              <a:solidFill>
                <a:srgbClr val="FFFFFF"/>
              </a:solidFill>
              <a:latin typeface="Arial"/>
              <a:ea typeface="Arial"/>
              <a:cs typeface="Arial"/>
              <a:sym typeface="Arial"/>
            </a:endParaRPr>
          </a:p>
          <a:p>
            <a:pPr indent="-318452" lvl="0" marL="457200" rtl="0" algn="l">
              <a:lnSpc>
                <a:spcPct val="115000"/>
              </a:lnSpc>
              <a:spcBef>
                <a:spcPts val="0"/>
              </a:spcBef>
              <a:spcAft>
                <a:spcPts val="0"/>
              </a:spcAft>
              <a:buClr>
                <a:srgbClr val="FFFFFF"/>
              </a:buClr>
              <a:buSzPct val="100000"/>
              <a:buFont typeface="Arial"/>
              <a:buChar char="●"/>
            </a:pPr>
            <a:r>
              <a:rPr lang="en" sz="1572">
                <a:solidFill>
                  <a:srgbClr val="FFFFFF"/>
                </a:solidFill>
                <a:latin typeface="Arial"/>
                <a:ea typeface="Arial"/>
                <a:cs typeface="Arial"/>
                <a:sym typeface="Arial"/>
              </a:rPr>
              <a:t>Technologies Used:</a:t>
            </a:r>
            <a:endParaRPr sz="1572">
              <a:solidFill>
                <a:srgbClr val="FFFFFF"/>
              </a:solidFill>
              <a:latin typeface="Arial"/>
              <a:ea typeface="Arial"/>
              <a:cs typeface="Arial"/>
              <a:sym typeface="Arial"/>
            </a:endParaRPr>
          </a:p>
          <a:p>
            <a:pPr indent="-318452" lvl="1" marL="914400" rtl="0" algn="l">
              <a:lnSpc>
                <a:spcPct val="115000"/>
              </a:lnSpc>
              <a:spcBef>
                <a:spcPts val="0"/>
              </a:spcBef>
              <a:spcAft>
                <a:spcPts val="0"/>
              </a:spcAft>
              <a:buClr>
                <a:srgbClr val="FFFFFF"/>
              </a:buClr>
              <a:buSzPct val="100000"/>
              <a:buFont typeface="Arial"/>
              <a:buAutoNum type="alphaLcPeriod"/>
            </a:pPr>
            <a:r>
              <a:rPr b="0" lang="en" sz="1572">
                <a:solidFill>
                  <a:srgbClr val="FFFFFF"/>
                </a:solidFill>
                <a:latin typeface="Arial"/>
                <a:ea typeface="Arial"/>
                <a:cs typeface="Arial"/>
                <a:sym typeface="Arial"/>
              </a:rPr>
              <a:t>React, Tailwind CSS, Vite, React Router, Firebase Authentication</a:t>
            </a:r>
            <a:endParaRPr b="0" sz="1572">
              <a:solidFill>
                <a:srgbClr val="FFFFFF"/>
              </a:solidFill>
              <a:latin typeface="Arial"/>
              <a:ea typeface="Arial"/>
              <a:cs typeface="Arial"/>
              <a:sym typeface="Arial"/>
            </a:endParaRPr>
          </a:p>
          <a:p>
            <a:pPr indent="0" lvl="0" marL="0" rtl="0" algn="l">
              <a:lnSpc>
                <a:spcPct val="115000"/>
              </a:lnSpc>
              <a:spcBef>
                <a:spcPts val="2000"/>
              </a:spcBef>
              <a:spcAft>
                <a:spcPts val="0"/>
              </a:spcAft>
              <a:buNone/>
            </a:pPr>
            <a:r>
              <a:t/>
            </a:r>
            <a:endParaRPr b="0" sz="1350">
              <a:solidFill>
                <a:srgbClr val="FFFFFF"/>
              </a:solidFill>
              <a:latin typeface="Arial"/>
              <a:ea typeface="Arial"/>
              <a:cs typeface="Arial"/>
              <a:sym typeface="Arial"/>
            </a:endParaRPr>
          </a:p>
          <a:p>
            <a:pPr indent="0" lvl="0" marL="0" rtl="0" algn="l">
              <a:spcBef>
                <a:spcPts val="0"/>
              </a:spcBef>
              <a:spcAft>
                <a:spcPts val="0"/>
              </a:spcAft>
              <a:buNone/>
            </a:pPr>
            <a:r>
              <a:t/>
            </a:r>
            <a:endParaRPr sz="19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4" name="Shape 294"/>
        <p:cNvGrpSpPr/>
        <p:nvPr/>
      </p:nvGrpSpPr>
      <p:grpSpPr>
        <a:xfrm>
          <a:off x="0" y="0"/>
          <a:ext cx="0" cy="0"/>
          <a:chOff x="0" y="0"/>
          <a:chExt cx="0" cy="0"/>
        </a:xfrm>
      </p:grpSpPr>
      <p:pic>
        <p:nvPicPr>
          <p:cNvPr id="295" name="Google Shape;295;p16"/>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296" name="Google Shape;296;p16"/>
          <p:cNvPicPr preferRelativeResize="0"/>
          <p:nvPr/>
        </p:nvPicPr>
        <p:blipFill rotWithShape="1">
          <a:blip r:embed="rId4">
            <a:alphaModFix/>
          </a:blip>
          <a:srcRect b="10011" l="9244" r="2118" t="5926"/>
          <a:stretch/>
        </p:blipFill>
        <p:spPr>
          <a:xfrm rot="154831">
            <a:off x="3624310" y="109736"/>
            <a:ext cx="1685878" cy="476004"/>
          </a:xfrm>
          <a:prstGeom prst="rect">
            <a:avLst/>
          </a:prstGeom>
          <a:noFill/>
          <a:ln>
            <a:noFill/>
          </a:ln>
        </p:spPr>
      </p:pic>
      <p:sp>
        <p:nvSpPr>
          <p:cNvPr id="297" name="Google Shape;297;p16"/>
          <p:cNvSpPr txBox="1"/>
          <p:nvPr/>
        </p:nvSpPr>
        <p:spPr>
          <a:xfrm>
            <a:off x="2750800" y="705672"/>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Project Description</a:t>
            </a:r>
            <a:endParaRPr b="1" sz="3000">
              <a:solidFill>
                <a:schemeClr val="lt2"/>
              </a:solidFill>
              <a:latin typeface="Raleway"/>
              <a:ea typeface="Raleway"/>
              <a:cs typeface="Raleway"/>
              <a:sym typeface="Raleway"/>
            </a:endParaRPr>
          </a:p>
        </p:txBody>
      </p:sp>
      <p:sp>
        <p:nvSpPr>
          <p:cNvPr id="298" name="Google Shape;298;p16"/>
          <p:cNvSpPr txBox="1"/>
          <p:nvPr>
            <p:ph idx="4294967295" type="body"/>
          </p:nvPr>
        </p:nvSpPr>
        <p:spPr>
          <a:xfrm>
            <a:off x="2577325" y="1134875"/>
            <a:ext cx="3864600" cy="3543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t/>
            </a:r>
            <a:endParaRPr sz="1200">
              <a:solidFill>
                <a:schemeClr val="dk2"/>
              </a:solidFill>
              <a:latin typeface="Raleway"/>
              <a:ea typeface="Raleway"/>
              <a:cs typeface="Raleway"/>
              <a:sym typeface="Raleway"/>
            </a:endParaRPr>
          </a:p>
          <a:p>
            <a:pPr indent="-317500" lvl="0" marL="457200" rtl="0" algn="l">
              <a:spcBef>
                <a:spcPts val="16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Background</a:t>
            </a:r>
            <a:br>
              <a:rPr lang="en" sz="1400">
                <a:latin typeface="Raleway"/>
                <a:ea typeface="Raleway"/>
                <a:cs typeface="Raleway"/>
                <a:sym typeface="Raleway"/>
              </a:rPr>
            </a:br>
            <a:r>
              <a:rPr lang="en" sz="1350">
                <a:solidFill>
                  <a:srgbClr val="666666"/>
                </a:solidFill>
                <a:latin typeface="Arial"/>
                <a:ea typeface="Arial"/>
                <a:cs typeface="Arial"/>
                <a:sym typeface="Arial"/>
              </a:rPr>
              <a:t>Developed to meet the growing demand for a clean and professional interface for monitoring personal and business finances.</a:t>
            </a:r>
            <a:endParaRPr sz="14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Target Audience</a:t>
            </a:r>
            <a:endParaRPr sz="1400">
              <a:latin typeface="Raleway"/>
              <a:ea typeface="Raleway"/>
              <a:cs typeface="Raleway"/>
              <a:sym typeface="Raleway"/>
            </a:endParaRPr>
          </a:p>
          <a:p>
            <a:pPr indent="0" lvl="0" marL="457200" rtl="0" algn="l">
              <a:spcBef>
                <a:spcPts val="1000"/>
              </a:spcBef>
              <a:spcAft>
                <a:spcPts val="0"/>
              </a:spcAft>
              <a:buNone/>
            </a:pPr>
            <a:r>
              <a:rPr lang="en" sz="1350">
                <a:solidFill>
                  <a:srgbClr val="666666"/>
                </a:solidFill>
                <a:latin typeface="Arial"/>
                <a:ea typeface="Arial"/>
                <a:cs typeface="Arial"/>
                <a:sym typeface="Arial"/>
              </a:rPr>
              <a:t>Individuals and businesses looking for a user-friendly financial management tool.</a:t>
            </a:r>
            <a:endParaRPr sz="1350">
              <a:solidFill>
                <a:srgbClr val="666666"/>
              </a:solidFill>
              <a:latin typeface="Arial"/>
              <a:ea typeface="Arial"/>
              <a:cs typeface="Arial"/>
              <a:sym typeface="Arial"/>
            </a:endParaRPr>
          </a:p>
          <a:p>
            <a:pPr indent="0" lvl="0" marL="457200" rtl="0" algn="l">
              <a:spcBef>
                <a:spcPts val="0"/>
              </a:spcBef>
              <a:spcAft>
                <a:spcPts val="0"/>
              </a:spcAft>
              <a:buNone/>
            </a:pPr>
            <a:r>
              <a:t/>
            </a:r>
            <a:endParaRPr sz="1200">
              <a:latin typeface="Raleway"/>
              <a:ea typeface="Raleway"/>
              <a:cs typeface="Raleway"/>
              <a:sym typeface="Raleway"/>
            </a:endParaRPr>
          </a:p>
          <a:p>
            <a:pPr indent="-317500" lvl="0" marL="457200" rtl="0" algn="l">
              <a:spcBef>
                <a:spcPts val="1000"/>
              </a:spcBef>
              <a:spcAft>
                <a:spcPts val="1000"/>
              </a:spcAft>
              <a:buClr>
                <a:schemeClr val="dk1"/>
              </a:buClr>
              <a:buSzPts val="1400"/>
              <a:buFont typeface="Raleway"/>
              <a:buChar char="➔"/>
            </a:pPr>
            <a:r>
              <a:rPr b="1" lang="en" sz="1400">
                <a:solidFill>
                  <a:schemeClr val="dk1"/>
                </a:solidFill>
                <a:latin typeface="Raleway"/>
                <a:ea typeface="Raleway"/>
                <a:cs typeface="Raleway"/>
                <a:sym typeface="Raleway"/>
              </a:rPr>
              <a:t>Implementation</a:t>
            </a:r>
            <a:br>
              <a:rPr lang="en" sz="1400">
                <a:latin typeface="Raleway"/>
                <a:ea typeface="Raleway"/>
                <a:cs typeface="Raleway"/>
                <a:sym typeface="Raleway"/>
              </a:rPr>
            </a:br>
            <a:r>
              <a:rPr lang="en" sz="1350">
                <a:solidFill>
                  <a:srgbClr val="666666"/>
                </a:solidFill>
                <a:latin typeface="Arial"/>
                <a:ea typeface="Arial"/>
                <a:cs typeface="Arial"/>
                <a:sym typeface="Arial"/>
              </a:rPr>
              <a:t>Developed with consideration for responsive design and an emphasis on user engagement.</a:t>
            </a:r>
            <a:endParaRPr sz="1200">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descr="Screen Shot 2015-11-20 at 9.47.21 AM.png" id="303" name="Google Shape;303;p17"/>
          <p:cNvPicPr preferRelativeResize="0"/>
          <p:nvPr/>
        </p:nvPicPr>
        <p:blipFill rotWithShape="1">
          <a:blip r:embed="rId3">
            <a:alphaModFix/>
          </a:blip>
          <a:srcRect b="0" l="4413" r="4404" t="0"/>
          <a:stretch/>
        </p:blipFill>
        <p:spPr>
          <a:xfrm>
            <a:off x="0" y="0"/>
            <a:ext cx="9144000" cy="5143504"/>
          </a:xfrm>
          <a:prstGeom prst="rect">
            <a:avLst/>
          </a:prstGeom>
          <a:noFill/>
          <a:ln>
            <a:noFill/>
          </a:ln>
        </p:spPr>
      </p:pic>
      <p:sp>
        <p:nvSpPr>
          <p:cNvPr id="304" name="Google Shape;304;p17"/>
          <p:cNvSpPr txBox="1"/>
          <p:nvPr>
            <p:ph type="title"/>
          </p:nvPr>
        </p:nvSpPr>
        <p:spPr>
          <a:xfrm>
            <a:off x="824000" y="763600"/>
            <a:ext cx="6366900" cy="3861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633">
                <a:solidFill>
                  <a:srgbClr val="FFFFFF"/>
                </a:solidFill>
                <a:latin typeface="Arial"/>
                <a:ea typeface="Arial"/>
                <a:cs typeface="Arial"/>
                <a:sym typeface="Arial"/>
              </a:rPr>
              <a:t>Dashboard Features</a:t>
            </a:r>
            <a:endParaRPr sz="2744">
              <a:solidFill>
                <a:srgbClr val="FFFFFF"/>
              </a:solidFill>
              <a:latin typeface="Arial"/>
              <a:ea typeface="Arial"/>
              <a:cs typeface="Arial"/>
              <a:sym typeface="Arial"/>
            </a:endParaRPr>
          </a:p>
          <a:p>
            <a:pPr indent="0" lvl="0" marL="0" rtl="0" algn="l">
              <a:spcBef>
                <a:spcPts val="0"/>
              </a:spcBef>
              <a:spcAft>
                <a:spcPts val="0"/>
              </a:spcAft>
              <a:buNone/>
            </a:pPr>
            <a:r>
              <a:t/>
            </a:r>
            <a:endParaRPr sz="2744">
              <a:solidFill>
                <a:srgbClr val="FFFFFF"/>
              </a:solidFill>
              <a:latin typeface="Arial"/>
              <a:ea typeface="Arial"/>
              <a:cs typeface="Arial"/>
              <a:sym typeface="Arial"/>
            </a:endParaRPr>
          </a:p>
          <a:p>
            <a:pPr indent="-324802" lvl="0" marL="457200" rtl="0" algn="l">
              <a:lnSpc>
                <a:spcPct val="115000"/>
              </a:lnSpc>
              <a:spcBef>
                <a:spcPts val="1000"/>
              </a:spcBef>
              <a:spcAft>
                <a:spcPts val="0"/>
              </a:spcAft>
              <a:buClr>
                <a:srgbClr val="FFFFFF"/>
              </a:buClr>
              <a:buSzPct val="100000"/>
              <a:buFont typeface="Arial"/>
              <a:buChar char="●"/>
            </a:pPr>
            <a:r>
              <a:rPr lang="en" sz="1683" u="sng">
                <a:solidFill>
                  <a:srgbClr val="FFFFFF"/>
                </a:solidFill>
                <a:latin typeface="Arial"/>
                <a:ea typeface="Arial"/>
                <a:cs typeface="Arial"/>
                <a:sym typeface="Arial"/>
              </a:rPr>
              <a:t>User-Friendly Interface:</a:t>
            </a:r>
            <a:endParaRPr sz="1683" u="sng">
              <a:solidFill>
                <a:srgbClr val="FFFFFF"/>
              </a:solidFill>
              <a:latin typeface="Arial"/>
              <a:ea typeface="Arial"/>
              <a:cs typeface="Arial"/>
              <a:sym typeface="Arial"/>
            </a:endParaRPr>
          </a:p>
          <a:p>
            <a:pPr indent="-324802" lvl="1" marL="914400" rtl="0" algn="l">
              <a:lnSpc>
                <a:spcPct val="115000"/>
              </a:lnSpc>
              <a:spcBef>
                <a:spcPts val="0"/>
              </a:spcBef>
              <a:spcAft>
                <a:spcPts val="0"/>
              </a:spcAft>
              <a:buClr>
                <a:schemeClr val="lt2"/>
              </a:buClr>
              <a:buSzPct val="100000"/>
              <a:buFont typeface="Arial"/>
              <a:buAutoNum type="alphaLcPeriod"/>
            </a:pPr>
            <a:r>
              <a:rPr b="0" lang="en" sz="1683">
                <a:solidFill>
                  <a:schemeClr val="lt2"/>
                </a:solidFill>
                <a:latin typeface="Arial"/>
                <a:ea typeface="Arial"/>
                <a:cs typeface="Arial"/>
                <a:sym typeface="Arial"/>
              </a:rPr>
              <a:t>Clean, professional layout with a modern color scheme of blue, white, and green.</a:t>
            </a:r>
            <a:endParaRPr b="0" sz="1683">
              <a:solidFill>
                <a:schemeClr val="lt2"/>
              </a:solidFill>
              <a:latin typeface="Arial"/>
              <a:ea typeface="Arial"/>
              <a:cs typeface="Arial"/>
              <a:sym typeface="Arial"/>
            </a:endParaRPr>
          </a:p>
          <a:p>
            <a:pPr indent="-324802" lvl="0" marL="457200" rtl="0" algn="l">
              <a:lnSpc>
                <a:spcPct val="115000"/>
              </a:lnSpc>
              <a:spcBef>
                <a:spcPts val="0"/>
              </a:spcBef>
              <a:spcAft>
                <a:spcPts val="0"/>
              </a:spcAft>
              <a:buClr>
                <a:srgbClr val="FFFFFF"/>
              </a:buClr>
              <a:buSzPct val="100000"/>
              <a:buFont typeface="Arial"/>
              <a:buChar char="●"/>
            </a:pPr>
            <a:r>
              <a:rPr lang="en" sz="1683" u="sng">
                <a:solidFill>
                  <a:srgbClr val="FFFFFF"/>
                </a:solidFill>
                <a:latin typeface="Arial"/>
                <a:ea typeface="Arial"/>
                <a:cs typeface="Arial"/>
                <a:sym typeface="Arial"/>
              </a:rPr>
              <a:t>Sidebar Navigation:</a:t>
            </a:r>
            <a:endParaRPr sz="1683" u="sng">
              <a:solidFill>
                <a:srgbClr val="FFFFFF"/>
              </a:solidFill>
              <a:latin typeface="Arial"/>
              <a:ea typeface="Arial"/>
              <a:cs typeface="Arial"/>
              <a:sym typeface="Arial"/>
            </a:endParaRPr>
          </a:p>
          <a:p>
            <a:pPr indent="-324802" lvl="1" marL="914400" rtl="0" algn="l">
              <a:lnSpc>
                <a:spcPct val="115000"/>
              </a:lnSpc>
              <a:spcBef>
                <a:spcPts val="0"/>
              </a:spcBef>
              <a:spcAft>
                <a:spcPts val="0"/>
              </a:spcAft>
              <a:buClr>
                <a:schemeClr val="lt2"/>
              </a:buClr>
              <a:buSzPct val="100000"/>
              <a:buFont typeface="Arial"/>
              <a:buAutoNum type="alphaLcPeriod"/>
            </a:pPr>
            <a:r>
              <a:rPr b="0" lang="en" sz="1683">
                <a:solidFill>
                  <a:schemeClr val="lt2"/>
                </a:solidFill>
                <a:latin typeface="Arial"/>
                <a:ea typeface="Arial"/>
                <a:cs typeface="Arial"/>
                <a:sym typeface="Arial"/>
              </a:rPr>
              <a:t>Easy access to different sections including Wallets, Transactions, Analytics, Notifications, and Settings.</a:t>
            </a:r>
            <a:endParaRPr b="0" sz="1683">
              <a:solidFill>
                <a:schemeClr val="lt2"/>
              </a:solidFill>
              <a:latin typeface="Arial"/>
              <a:ea typeface="Arial"/>
              <a:cs typeface="Arial"/>
              <a:sym typeface="Arial"/>
            </a:endParaRPr>
          </a:p>
          <a:p>
            <a:pPr indent="-324802" lvl="0" marL="457200" rtl="0" algn="l">
              <a:lnSpc>
                <a:spcPct val="115000"/>
              </a:lnSpc>
              <a:spcBef>
                <a:spcPts val="0"/>
              </a:spcBef>
              <a:spcAft>
                <a:spcPts val="0"/>
              </a:spcAft>
              <a:buClr>
                <a:srgbClr val="FFFFFF"/>
              </a:buClr>
              <a:buSzPct val="100000"/>
              <a:buFont typeface="Arial"/>
              <a:buChar char="●"/>
            </a:pPr>
            <a:r>
              <a:rPr lang="en" sz="1683" u="sng">
                <a:solidFill>
                  <a:srgbClr val="FFFFFF"/>
                </a:solidFill>
                <a:latin typeface="Arial"/>
                <a:ea typeface="Arial"/>
                <a:cs typeface="Arial"/>
                <a:sym typeface="Arial"/>
              </a:rPr>
              <a:t>Dynamic Dashboard Metrics:</a:t>
            </a:r>
            <a:endParaRPr sz="1683" u="sng">
              <a:solidFill>
                <a:srgbClr val="FFFFFF"/>
              </a:solidFill>
              <a:latin typeface="Arial"/>
              <a:ea typeface="Arial"/>
              <a:cs typeface="Arial"/>
              <a:sym typeface="Arial"/>
            </a:endParaRPr>
          </a:p>
          <a:p>
            <a:pPr indent="-324802" lvl="1" marL="914400" rtl="0" algn="l">
              <a:lnSpc>
                <a:spcPct val="115000"/>
              </a:lnSpc>
              <a:spcBef>
                <a:spcPts val="0"/>
              </a:spcBef>
              <a:spcAft>
                <a:spcPts val="0"/>
              </a:spcAft>
              <a:buClr>
                <a:schemeClr val="lt2"/>
              </a:buClr>
              <a:buSzPct val="100000"/>
              <a:buFont typeface="Arial"/>
              <a:buAutoNum type="alphaLcPeriod"/>
            </a:pPr>
            <a:r>
              <a:rPr b="0" lang="en" sz="1683">
                <a:solidFill>
                  <a:schemeClr val="lt2"/>
                </a:solidFill>
                <a:latin typeface="Arial"/>
                <a:ea typeface="Arial"/>
                <a:cs typeface="Arial"/>
                <a:sym typeface="Arial"/>
              </a:rPr>
              <a:t>Total Balance, Spending, and Savings are prominently displayed with trend indicators.</a:t>
            </a:r>
            <a:endParaRPr b="0" sz="1683">
              <a:solidFill>
                <a:schemeClr val="lt2"/>
              </a:solidFill>
              <a:latin typeface="Arial"/>
              <a:ea typeface="Arial"/>
              <a:cs typeface="Arial"/>
              <a:sym typeface="Arial"/>
            </a:endParaRPr>
          </a:p>
          <a:p>
            <a:pPr indent="0" lvl="0" marL="457200" rtl="0" algn="l">
              <a:lnSpc>
                <a:spcPct val="115000"/>
              </a:lnSpc>
              <a:spcBef>
                <a:spcPts val="1000"/>
              </a:spcBef>
              <a:spcAft>
                <a:spcPts val="0"/>
              </a:spcAft>
              <a:buNone/>
            </a:pPr>
            <a:r>
              <a:t/>
            </a:r>
            <a:endParaRPr sz="1572">
              <a:solidFill>
                <a:srgbClr val="FFFFFF"/>
              </a:solidFill>
              <a:latin typeface="Arial"/>
              <a:ea typeface="Arial"/>
              <a:cs typeface="Arial"/>
              <a:sym typeface="Arial"/>
            </a:endParaRPr>
          </a:p>
          <a:p>
            <a:pPr indent="0" lvl="0" marL="0" rtl="0" algn="l">
              <a:lnSpc>
                <a:spcPct val="115000"/>
              </a:lnSpc>
              <a:spcBef>
                <a:spcPts val="2000"/>
              </a:spcBef>
              <a:spcAft>
                <a:spcPts val="0"/>
              </a:spcAft>
              <a:buNone/>
            </a:pPr>
            <a:r>
              <a:t/>
            </a:r>
            <a:endParaRPr b="0" sz="1350">
              <a:solidFill>
                <a:srgbClr val="FFFFFF"/>
              </a:solidFill>
              <a:latin typeface="Arial"/>
              <a:ea typeface="Arial"/>
              <a:cs typeface="Arial"/>
              <a:sym typeface="Arial"/>
            </a:endParaRPr>
          </a:p>
          <a:p>
            <a:pPr indent="0" lvl="0" marL="0" rtl="0" algn="l">
              <a:spcBef>
                <a:spcPts val="0"/>
              </a:spcBef>
              <a:spcAft>
                <a:spcPts val="0"/>
              </a:spcAft>
              <a:buNone/>
            </a:pPr>
            <a:r>
              <a:t/>
            </a:r>
            <a:endParaRPr sz="19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18"/>
          <p:cNvSpPr txBox="1"/>
          <p:nvPr>
            <p:ph type="title"/>
          </p:nvPr>
        </p:nvSpPr>
        <p:spPr>
          <a:xfrm>
            <a:off x="283099" y="712150"/>
            <a:ext cx="8622300" cy="3835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FFFF"/>
                </a:solidFill>
                <a:latin typeface="Arial"/>
                <a:ea typeface="Arial"/>
                <a:cs typeface="Arial"/>
                <a:sym typeface="Arial"/>
              </a:rPr>
              <a:t>Authentication System</a:t>
            </a:r>
            <a:endParaRPr>
              <a:solidFill>
                <a:srgbClr val="FFFFFF"/>
              </a:solidFill>
              <a:latin typeface="Arial"/>
              <a:ea typeface="Arial"/>
              <a:cs typeface="Arial"/>
              <a:sym typeface="Arial"/>
            </a:endParaRPr>
          </a:p>
          <a:p>
            <a:pPr indent="0" lvl="0" marL="0" rtl="0" algn="l">
              <a:spcBef>
                <a:spcPts val="1000"/>
              </a:spcBef>
              <a:spcAft>
                <a:spcPts val="0"/>
              </a:spcAft>
              <a:buNone/>
            </a:pPr>
            <a:r>
              <a:t/>
            </a:r>
            <a:endParaRPr sz="1500"/>
          </a:p>
          <a:p>
            <a:pPr indent="-328612" lvl="0" marL="457200" rtl="0" algn="l">
              <a:lnSpc>
                <a:spcPct val="115000"/>
              </a:lnSpc>
              <a:spcBef>
                <a:spcPts val="1000"/>
              </a:spcBef>
              <a:spcAft>
                <a:spcPts val="0"/>
              </a:spcAft>
              <a:buClr>
                <a:srgbClr val="FFFFFF"/>
              </a:buClr>
              <a:buSzPct val="100000"/>
              <a:buFont typeface="Arial"/>
              <a:buChar char="●"/>
            </a:pPr>
            <a:r>
              <a:rPr lang="en" sz="1750" u="sng">
                <a:solidFill>
                  <a:srgbClr val="FFFFFF"/>
                </a:solidFill>
                <a:latin typeface="Arial"/>
                <a:ea typeface="Arial"/>
                <a:cs typeface="Arial"/>
                <a:sym typeface="Arial"/>
              </a:rPr>
              <a:t>Secure Login/Signup:</a:t>
            </a:r>
            <a:endParaRPr sz="1750" u="sng">
              <a:solidFill>
                <a:srgbClr val="FFFFFF"/>
              </a:solidFill>
              <a:latin typeface="Arial"/>
              <a:ea typeface="Arial"/>
              <a:cs typeface="Arial"/>
              <a:sym typeface="Arial"/>
            </a:endParaRPr>
          </a:p>
          <a:p>
            <a:pPr indent="-328612" lvl="1" marL="914400" rtl="0" algn="l">
              <a:lnSpc>
                <a:spcPct val="115000"/>
              </a:lnSpc>
              <a:spcBef>
                <a:spcPts val="0"/>
              </a:spcBef>
              <a:spcAft>
                <a:spcPts val="0"/>
              </a:spcAft>
              <a:buClr>
                <a:srgbClr val="D9D9D9"/>
              </a:buClr>
              <a:buSzPct val="100000"/>
              <a:buFont typeface="Arial"/>
              <a:buChar char="○"/>
            </a:pPr>
            <a:r>
              <a:rPr b="0" lang="en" sz="1750">
                <a:solidFill>
                  <a:srgbClr val="D9D9D9"/>
                </a:solidFill>
                <a:latin typeface="Arial"/>
                <a:ea typeface="Arial"/>
                <a:cs typeface="Arial"/>
                <a:sym typeface="Arial"/>
              </a:rPr>
              <a:t>A dedicated page for user authentication featuring email/password validation and toggle options for login and sign-up.</a:t>
            </a:r>
            <a:endParaRPr b="0" sz="1750">
              <a:solidFill>
                <a:srgbClr val="D9D9D9"/>
              </a:solidFill>
              <a:latin typeface="Arial"/>
              <a:ea typeface="Arial"/>
              <a:cs typeface="Arial"/>
              <a:sym typeface="Arial"/>
            </a:endParaRPr>
          </a:p>
          <a:p>
            <a:pPr indent="-328612" lvl="0" marL="457200" rtl="0" algn="l">
              <a:lnSpc>
                <a:spcPct val="115000"/>
              </a:lnSpc>
              <a:spcBef>
                <a:spcPts val="0"/>
              </a:spcBef>
              <a:spcAft>
                <a:spcPts val="0"/>
              </a:spcAft>
              <a:buClr>
                <a:srgbClr val="FFFFFF"/>
              </a:buClr>
              <a:buSzPct val="100000"/>
              <a:buFont typeface="Arial"/>
              <a:buChar char="●"/>
            </a:pPr>
            <a:r>
              <a:rPr lang="en" sz="1750" u="sng">
                <a:solidFill>
                  <a:srgbClr val="FFFFFF"/>
                </a:solidFill>
                <a:latin typeface="Arial"/>
                <a:ea typeface="Arial"/>
                <a:cs typeface="Arial"/>
                <a:sym typeface="Arial"/>
              </a:rPr>
              <a:t>User Experience:</a:t>
            </a:r>
            <a:endParaRPr sz="1750" u="sng">
              <a:solidFill>
                <a:srgbClr val="FFFFFF"/>
              </a:solidFill>
              <a:latin typeface="Arial"/>
              <a:ea typeface="Arial"/>
              <a:cs typeface="Arial"/>
              <a:sym typeface="Arial"/>
            </a:endParaRPr>
          </a:p>
          <a:p>
            <a:pPr indent="-328612" lvl="1" marL="914400" rtl="0" algn="l">
              <a:lnSpc>
                <a:spcPct val="115000"/>
              </a:lnSpc>
              <a:spcBef>
                <a:spcPts val="0"/>
              </a:spcBef>
              <a:spcAft>
                <a:spcPts val="0"/>
              </a:spcAft>
              <a:buClr>
                <a:srgbClr val="D9D9D9"/>
              </a:buClr>
              <a:buSzPct val="100000"/>
              <a:buFont typeface="Arial"/>
              <a:buChar char="○"/>
            </a:pPr>
            <a:r>
              <a:rPr b="0" lang="en" sz="1750">
                <a:solidFill>
                  <a:srgbClr val="D9D9D9"/>
                </a:solidFill>
                <a:latin typeface="Arial"/>
                <a:ea typeface="Arial"/>
                <a:cs typeface="Arial"/>
                <a:sym typeface="Arial"/>
              </a:rPr>
              <a:t>Options for 'Remember Me' and 'Forgot Password'.</a:t>
            </a:r>
            <a:endParaRPr b="0" sz="1750">
              <a:solidFill>
                <a:srgbClr val="D9D9D9"/>
              </a:solidFill>
              <a:latin typeface="Arial"/>
              <a:ea typeface="Arial"/>
              <a:cs typeface="Arial"/>
              <a:sym typeface="Arial"/>
            </a:endParaRPr>
          </a:p>
          <a:p>
            <a:pPr indent="-328612" lvl="1" marL="914400" rtl="0" algn="l">
              <a:lnSpc>
                <a:spcPct val="115000"/>
              </a:lnSpc>
              <a:spcBef>
                <a:spcPts val="0"/>
              </a:spcBef>
              <a:spcAft>
                <a:spcPts val="0"/>
              </a:spcAft>
              <a:buClr>
                <a:srgbClr val="D9D9D9"/>
              </a:buClr>
              <a:buSzPct val="100000"/>
              <a:buFont typeface="Arial"/>
              <a:buChar char="○"/>
            </a:pPr>
            <a:r>
              <a:rPr b="0" lang="en" sz="1750">
                <a:solidFill>
                  <a:srgbClr val="D9D9D9"/>
                </a:solidFill>
                <a:latin typeface="Arial"/>
                <a:ea typeface="Arial"/>
                <a:cs typeface="Arial"/>
                <a:sym typeface="Arial"/>
              </a:rPr>
              <a:t>Smooth transition to the main dashboard upon successful login.</a:t>
            </a:r>
            <a:endParaRPr b="0" sz="1750">
              <a:solidFill>
                <a:srgbClr val="D9D9D9"/>
              </a:solidFill>
              <a:latin typeface="Arial"/>
              <a:ea typeface="Arial"/>
              <a:cs typeface="Arial"/>
              <a:sym typeface="Arial"/>
            </a:endParaRPr>
          </a:p>
          <a:p>
            <a:pPr indent="-324802" lvl="0" marL="457200" rtl="0" algn="l">
              <a:lnSpc>
                <a:spcPct val="115000"/>
              </a:lnSpc>
              <a:spcBef>
                <a:spcPts val="0"/>
              </a:spcBef>
              <a:spcAft>
                <a:spcPts val="0"/>
              </a:spcAft>
              <a:buClr>
                <a:srgbClr val="FFFFFF"/>
              </a:buClr>
              <a:buSzPct val="100000"/>
              <a:buFont typeface="Arial"/>
              <a:buChar char="●"/>
            </a:pPr>
            <a:r>
              <a:rPr lang="en" sz="1683" u="sng">
                <a:solidFill>
                  <a:srgbClr val="FFFFFF"/>
                </a:solidFill>
                <a:latin typeface="Arial"/>
                <a:ea typeface="Arial"/>
                <a:cs typeface="Arial"/>
                <a:sym typeface="Arial"/>
              </a:rPr>
              <a:t>Active State Indicators:</a:t>
            </a:r>
            <a:endParaRPr sz="1683" u="sng">
              <a:solidFill>
                <a:srgbClr val="FFFFFF"/>
              </a:solidFill>
              <a:latin typeface="Arial"/>
              <a:ea typeface="Arial"/>
              <a:cs typeface="Arial"/>
              <a:sym typeface="Arial"/>
            </a:endParaRPr>
          </a:p>
          <a:p>
            <a:pPr indent="-324802" lvl="1" marL="914400" rtl="0" algn="l">
              <a:lnSpc>
                <a:spcPct val="115000"/>
              </a:lnSpc>
              <a:spcBef>
                <a:spcPts val="0"/>
              </a:spcBef>
              <a:spcAft>
                <a:spcPts val="0"/>
              </a:spcAft>
              <a:buClr>
                <a:srgbClr val="B7B7B7"/>
              </a:buClr>
              <a:buSzPct val="100000"/>
              <a:buFont typeface="Arial"/>
              <a:buChar char="○"/>
            </a:pPr>
            <a:r>
              <a:rPr b="0" lang="en" sz="1683">
                <a:solidFill>
                  <a:srgbClr val="B7B7B7"/>
                </a:solidFill>
                <a:latin typeface="Arial"/>
                <a:ea typeface="Arial"/>
                <a:cs typeface="Arial"/>
                <a:sym typeface="Arial"/>
              </a:rPr>
              <a:t>Sidebar navigation highlights the active section for better usability.</a:t>
            </a:r>
            <a:endParaRPr b="0" sz="1683">
              <a:solidFill>
                <a:srgbClr val="B7B7B7"/>
              </a:solidFill>
              <a:latin typeface="Arial"/>
              <a:ea typeface="Arial"/>
              <a:cs typeface="Arial"/>
              <a:sym typeface="Arial"/>
            </a:endParaRPr>
          </a:p>
          <a:p>
            <a:pPr indent="0" lvl="0" marL="0" rtl="0" algn="l">
              <a:lnSpc>
                <a:spcPct val="115000"/>
              </a:lnSpc>
              <a:spcBef>
                <a:spcPts val="2000"/>
              </a:spcBef>
              <a:spcAft>
                <a:spcPts val="0"/>
              </a:spcAft>
              <a:buNone/>
            </a:pPr>
            <a:r>
              <a:t/>
            </a:r>
            <a:endParaRPr b="0" sz="1750">
              <a:solidFill>
                <a:srgbClr val="D9D9D9"/>
              </a:solidFill>
              <a:latin typeface="Arial"/>
              <a:ea typeface="Arial"/>
              <a:cs typeface="Arial"/>
              <a:sym typeface="Arial"/>
            </a:endParaRPr>
          </a:p>
          <a:p>
            <a:pPr indent="0" lvl="0" marL="0" rtl="0" algn="l">
              <a:spcBef>
                <a:spcPts val="0"/>
              </a:spcBef>
              <a:spcAft>
                <a:spcPts val="1000"/>
              </a:spcAft>
              <a:buNone/>
            </a:pPr>
            <a:r>
              <a:t/>
            </a:r>
            <a:endParaRPr b="0"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19"/>
          <p:cNvPicPr preferRelativeResize="0"/>
          <p:nvPr/>
        </p:nvPicPr>
        <p:blipFill rotWithShape="1">
          <a:blip r:embed="rId3">
            <a:alphaModFix/>
          </a:blip>
          <a:srcRect b="14093" l="2132" r="6751" t="6554"/>
          <a:stretch/>
        </p:blipFill>
        <p:spPr>
          <a:xfrm>
            <a:off x="0" y="0"/>
            <a:ext cx="9144001" cy="5143500"/>
          </a:xfrm>
          <a:prstGeom prst="rect">
            <a:avLst/>
          </a:prstGeom>
          <a:noFill/>
          <a:ln>
            <a:noFill/>
          </a:ln>
        </p:spPr>
      </p:pic>
      <p:sp>
        <p:nvSpPr>
          <p:cNvPr id="315" name="Google Shape;315;p19"/>
          <p:cNvSpPr txBox="1"/>
          <p:nvPr>
            <p:ph type="title"/>
          </p:nvPr>
        </p:nvSpPr>
        <p:spPr>
          <a:xfrm>
            <a:off x="283099" y="712150"/>
            <a:ext cx="8622300" cy="38355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500"/>
              </a:spcBef>
              <a:spcAft>
                <a:spcPts val="0"/>
              </a:spcAft>
              <a:buNone/>
            </a:pPr>
            <a:r>
              <a:rPr lang="en" sz="3000">
                <a:solidFill>
                  <a:srgbClr val="FFFFFF"/>
                </a:solidFill>
                <a:latin typeface="Arial"/>
                <a:ea typeface="Arial"/>
                <a:cs typeface="Arial"/>
                <a:sym typeface="Arial"/>
              </a:rPr>
              <a:t>Future Enhancements</a:t>
            </a:r>
            <a:endParaRPr sz="3000">
              <a:solidFill>
                <a:srgbClr val="FFFFFF"/>
              </a:solidFill>
              <a:latin typeface="Arial"/>
              <a:ea typeface="Arial"/>
              <a:cs typeface="Arial"/>
              <a:sym typeface="Arial"/>
            </a:endParaRPr>
          </a:p>
          <a:p>
            <a:pPr indent="0" lvl="0" marL="0" rtl="0" algn="l">
              <a:lnSpc>
                <a:spcPct val="115000"/>
              </a:lnSpc>
              <a:spcBef>
                <a:spcPts val="500"/>
              </a:spcBef>
              <a:spcAft>
                <a:spcPts val="0"/>
              </a:spcAft>
              <a:buNone/>
            </a:pPr>
            <a:r>
              <a:t/>
            </a:r>
            <a:endParaRPr sz="3000">
              <a:solidFill>
                <a:srgbClr val="FFFFFF"/>
              </a:solidFill>
              <a:latin typeface="Arial"/>
              <a:ea typeface="Arial"/>
              <a:cs typeface="Arial"/>
              <a:sym typeface="Arial"/>
            </a:endParaRPr>
          </a:p>
          <a:p>
            <a:pPr indent="-324802" lvl="0" marL="457200" rtl="0" algn="l">
              <a:lnSpc>
                <a:spcPct val="115000"/>
              </a:lnSpc>
              <a:spcBef>
                <a:spcPts val="1000"/>
              </a:spcBef>
              <a:spcAft>
                <a:spcPts val="0"/>
              </a:spcAft>
              <a:buClr>
                <a:srgbClr val="FFFFFF"/>
              </a:buClr>
              <a:buSzPct val="100000"/>
              <a:buFont typeface="Arial"/>
              <a:buChar char="●"/>
            </a:pPr>
            <a:r>
              <a:rPr lang="en" sz="1683" u="sng">
                <a:solidFill>
                  <a:srgbClr val="FFFFFF"/>
                </a:solidFill>
                <a:latin typeface="Arial"/>
                <a:ea typeface="Arial"/>
                <a:cs typeface="Arial"/>
                <a:sym typeface="Arial"/>
              </a:rPr>
              <a:t>Real-Time Data Handling:</a:t>
            </a:r>
            <a:endParaRPr sz="1683" u="sng">
              <a:solidFill>
                <a:srgbClr val="FFFFFF"/>
              </a:solidFill>
              <a:latin typeface="Arial"/>
              <a:ea typeface="Arial"/>
              <a:cs typeface="Arial"/>
              <a:sym typeface="Arial"/>
            </a:endParaRPr>
          </a:p>
          <a:p>
            <a:pPr indent="-324802" lvl="1" marL="914400" rtl="0" algn="l">
              <a:lnSpc>
                <a:spcPct val="115000"/>
              </a:lnSpc>
              <a:spcBef>
                <a:spcPts val="0"/>
              </a:spcBef>
              <a:spcAft>
                <a:spcPts val="0"/>
              </a:spcAft>
              <a:buClr>
                <a:srgbClr val="B7B7B7"/>
              </a:buClr>
              <a:buSzPct val="100000"/>
              <a:buFont typeface="Arial"/>
              <a:buChar char="○"/>
            </a:pPr>
            <a:r>
              <a:rPr b="0" lang="en" sz="1683">
                <a:solidFill>
                  <a:srgbClr val="B7B7B7"/>
                </a:solidFill>
                <a:latin typeface="Arial"/>
                <a:ea typeface="Arial"/>
                <a:cs typeface="Arial"/>
                <a:sym typeface="Arial"/>
              </a:rPr>
              <a:t>Plans to implement real-time updates for transactions and financial metrics.</a:t>
            </a:r>
            <a:endParaRPr b="0" sz="1683">
              <a:solidFill>
                <a:srgbClr val="B7B7B7"/>
              </a:solidFill>
              <a:latin typeface="Arial"/>
              <a:ea typeface="Arial"/>
              <a:cs typeface="Arial"/>
              <a:sym typeface="Arial"/>
            </a:endParaRPr>
          </a:p>
          <a:p>
            <a:pPr indent="-324802" lvl="0" marL="457200" rtl="0" algn="l">
              <a:lnSpc>
                <a:spcPct val="115000"/>
              </a:lnSpc>
              <a:spcBef>
                <a:spcPts val="0"/>
              </a:spcBef>
              <a:spcAft>
                <a:spcPts val="0"/>
              </a:spcAft>
              <a:buClr>
                <a:srgbClr val="FFFFFF"/>
              </a:buClr>
              <a:buSzPct val="100000"/>
              <a:buFont typeface="Arial"/>
              <a:buChar char="●"/>
            </a:pPr>
            <a:r>
              <a:rPr lang="en" sz="1683" u="sng">
                <a:solidFill>
                  <a:srgbClr val="FFFFFF"/>
                </a:solidFill>
                <a:latin typeface="Arial"/>
                <a:ea typeface="Arial"/>
                <a:cs typeface="Arial"/>
                <a:sym typeface="Arial"/>
              </a:rPr>
              <a:t>Enhanced Security Features:</a:t>
            </a:r>
            <a:endParaRPr sz="1683" u="sng">
              <a:solidFill>
                <a:srgbClr val="FFFFFF"/>
              </a:solidFill>
              <a:latin typeface="Arial"/>
              <a:ea typeface="Arial"/>
              <a:cs typeface="Arial"/>
              <a:sym typeface="Arial"/>
            </a:endParaRPr>
          </a:p>
          <a:p>
            <a:pPr indent="-324802" lvl="1" marL="914400" rtl="0" algn="l">
              <a:lnSpc>
                <a:spcPct val="115000"/>
              </a:lnSpc>
              <a:spcBef>
                <a:spcPts val="0"/>
              </a:spcBef>
              <a:spcAft>
                <a:spcPts val="0"/>
              </a:spcAft>
              <a:buClr>
                <a:srgbClr val="CCCCCC"/>
              </a:buClr>
              <a:buSzPct val="100000"/>
              <a:buFont typeface="Arial"/>
              <a:buChar char="○"/>
            </a:pPr>
            <a:r>
              <a:rPr b="0" lang="en" sz="1683">
                <a:solidFill>
                  <a:srgbClr val="CCCCCC"/>
                </a:solidFill>
                <a:latin typeface="Arial"/>
                <a:ea typeface="Arial"/>
                <a:cs typeface="Arial"/>
                <a:sym typeface="Arial"/>
              </a:rPr>
              <a:t>Use of Firebase for authentication and secure API endpoints for financial data.</a:t>
            </a:r>
            <a:endParaRPr b="0" sz="1683">
              <a:solidFill>
                <a:srgbClr val="CCCCCC"/>
              </a:solidFill>
              <a:latin typeface="Arial"/>
              <a:ea typeface="Arial"/>
              <a:cs typeface="Arial"/>
              <a:sym typeface="Arial"/>
            </a:endParaRPr>
          </a:p>
          <a:p>
            <a:pPr indent="-324802" lvl="0" marL="457200" rtl="0" algn="l">
              <a:lnSpc>
                <a:spcPct val="115000"/>
              </a:lnSpc>
              <a:spcBef>
                <a:spcPts val="0"/>
              </a:spcBef>
              <a:spcAft>
                <a:spcPts val="0"/>
              </a:spcAft>
              <a:buClr>
                <a:srgbClr val="FFFFFF"/>
              </a:buClr>
              <a:buSzPct val="100000"/>
              <a:buFont typeface="Arial"/>
              <a:buChar char="●"/>
            </a:pPr>
            <a:r>
              <a:rPr lang="en" sz="1683" u="sng">
                <a:solidFill>
                  <a:srgbClr val="FFFFFF"/>
                </a:solidFill>
                <a:latin typeface="Arial"/>
                <a:ea typeface="Arial"/>
                <a:cs typeface="Arial"/>
                <a:sym typeface="Arial"/>
              </a:rPr>
              <a:t>Additional Features:</a:t>
            </a:r>
            <a:endParaRPr sz="1683" u="sng">
              <a:solidFill>
                <a:srgbClr val="FFFFFF"/>
              </a:solidFill>
              <a:latin typeface="Arial"/>
              <a:ea typeface="Arial"/>
              <a:cs typeface="Arial"/>
              <a:sym typeface="Arial"/>
            </a:endParaRPr>
          </a:p>
          <a:p>
            <a:pPr indent="-324802" lvl="1" marL="914400" rtl="0" algn="l">
              <a:lnSpc>
                <a:spcPct val="115000"/>
              </a:lnSpc>
              <a:spcBef>
                <a:spcPts val="0"/>
              </a:spcBef>
              <a:spcAft>
                <a:spcPts val="0"/>
              </a:spcAft>
              <a:buClr>
                <a:srgbClr val="B7B7B7"/>
              </a:buClr>
              <a:buSzPct val="100000"/>
              <a:buFont typeface="Arial"/>
              <a:buChar char="○"/>
            </a:pPr>
            <a:r>
              <a:rPr b="0" lang="en" sz="1683">
                <a:solidFill>
                  <a:srgbClr val="B7B7B7"/>
                </a:solidFill>
                <a:latin typeface="Arial"/>
                <a:ea typeface="Arial"/>
                <a:cs typeface="Arial"/>
                <a:sym typeface="Arial"/>
              </a:rPr>
              <a:t>Future additions may include advanced analytics, mobile responsiveness, and comprehensive error handling.</a:t>
            </a:r>
            <a:endParaRPr b="0" sz="1683">
              <a:solidFill>
                <a:srgbClr val="B7B7B7"/>
              </a:solidFill>
              <a:latin typeface="Arial"/>
              <a:ea typeface="Arial"/>
              <a:cs typeface="Arial"/>
              <a:sym typeface="Arial"/>
            </a:endParaRPr>
          </a:p>
          <a:p>
            <a:pPr indent="0" lvl="0" marL="0" rtl="0" algn="l">
              <a:lnSpc>
                <a:spcPct val="115000"/>
              </a:lnSpc>
              <a:spcBef>
                <a:spcPts val="500"/>
              </a:spcBef>
              <a:spcAft>
                <a:spcPts val="0"/>
              </a:spcAft>
              <a:buNone/>
            </a:pPr>
            <a:r>
              <a:t/>
            </a:r>
            <a:endParaRPr sz="1600">
              <a:solidFill>
                <a:srgbClr val="FFFFFF"/>
              </a:solidFill>
              <a:latin typeface="Arial"/>
              <a:ea typeface="Arial"/>
              <a:cs typeface="Arial"/>
              <a:sym typeface="Arial"/>
            </a:endParaRPr>
          </a:p>
          <a:p>
            <a:pPr indent="0" lvl="0" marL="0" rtl="0" algn="l">
              <a:lnSpc>
                <a:spcPct val="115000"/>
              </a:lnSpc>
              <a:spcBef>
                <a:spcPts val="500"/>
              </a:spcBef>
              <a:spcAft>
                <a:spcPts val="0"/>
              </a:spcAft>
              <a:buNone/>
            </a:pPr>
            <a:r>
              <a:t/>
            </a:r>
            <a:endParaRPr sz="3000">
              <a:solidFill>
                <a:srgbClr val="FFFFFF"/>
              </a:solidFill>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20"/>
          <p:cNvPicPr preferRelativeResize="0"/>
          <p:nvPr/>
        </p:nvPicPr>
        <p:blipFill rotWithShape="1">
          <a:blip r:embed="rId3">
            <a:alphaModFix/>
          </a:blip>
          <a:srcRect b="5329" l="0" r="11111" t="0"/>
          <a:stretch/>
        </p:blipFill>
        <p:spPr>
          <a:xfrm>
            <a:off x="0" y="0"/>
            <a:ext cx="9144000" cy="5143500"/>
          </a:xfrm>
          <a:prstGeom prst="rect">
            <a:avLst/>
          </a:prstGeom>
          <a:noFill/>
          <a:ln>
            <a:noFill/>
          </a:ln>
        </p:spPr>
      </p:pic>
      <p:sp>
        <p:nvSpPr>
          <p:cNvPr id="321" name="Google Shape;321;p20"/>
          <p:cNvSpPr txBox="1"/>
          <p:nvPr>
            <p:ph type="title"/>
          </p:nvPr>
        </p:nvSpPr>
        <p:spPr>
          <a:xfrm>
            <a:off x="1819800" y="1119900"/>
            <a:ext cx="6111300" cy="3906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4200">
              <a:solidFill>
                <a:schemeClr val="accent5"/>
              </a:solidFill>
            </a:endParaRPr>
          </a:p>
          <a:p>
            <a:pPr indent="0" lvl="0" marL="0" rtl="0" algn="l">
              <a:spcBef>
                <a:spcPts val="1000"/>
              </a:spcBef>
              <a:spcAft>
                <a:spcPts val="0"/>
              </a:spcAft>
              <a:buNone/>
            </a:pPr>
            <a:r>
              <a:rPr b="0" lang="en" sz="4700">
                <a:latin typeface="Verdana"/>
                <a:ea typeface="Verdana"/>
                <a:cs typeface="Verdana"/>
                <a:sym typeface="Verdana"/>
              </a:rPr>
              <a:t>       </a:t>
            </a:r>
            <a:r>
              <a:rPr b="0" lang="en" sz="4700">
                <a:latin typeface="Verdana"/>
                <a:ea typeface="Verdana"/>
                <a:cs typeface="Verdana"/>
                <a:sym typeface="Verdana"/>
              </a:rPr>
              <a:t>Thankyou</a:t>
            </a:r>
            <a:endParaRPr b="0" sz="4700">
              <a:latin typeface="Verdana"/>
              <a:ea typeface="Verdana"/>
              <a:cs typeface="Verdana"/>
              <a:sym typeface="Verdana"/>
            </a:endParaRPr>
          </a:p>
          <a:p>
            <a:pPr indent="0" lvl="0" marL="0" rtl="0" algn="l">
              <a:spcBef>
                <a:spcPts val="1000"/>
              </a:spcBef>
              <a:spcAft>
                <a:spcPts val="0"/>
              </a:spcAft>
              <a:buNone/>
            </a:pPr>
            <a:r>
              <a:t/>
            </a:r>
            <a:endParaRPr sz="2100"/>
          </a:p>
          <a:p>
            <a:pPr indent="0" lvl="0" marL="0" rtl="0" algn="l">
              <a:lnSpc>
                <a:spcPct val="115000"/>
              </a:lnSpc>
              <a:spcBef>
                <a:spcPts val="1000"/>
              </a:spcBef>
              <a:spcAft>
                <a:spcPts val="1000"/>
              </a:spcAft>
              <a:buNone/>
            </a:pPr>
            <a:r>
              <a:t/>
            </a:r>
            <a:endParaRPr sz="2400" u="sng">
              <a:solidFill>
                <a:schemeClr val="accent5"/>
              </a:solidFill>
            </a:endParaRPr>
          </a:p>
        </p:txBody>
      </p:sp>
      <p:sp>
        <p:nvSpPr>
          <p:cNvPr id="322" name="Google Shape;322;p20"/>
          <p:cNvSpPr txBox="1"/>
          <p:nvPr/>
        </p:nvSpPr>
        <p:spPr>
          <a:xfrm>
            <a:off x="6922913" y="2752903"/>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800"/>
              </a:spcAft>
              <a:buNone/>
            </a:pPr>
            <a:r>
              <a:t/>
            </a:r>
            <a:endParaRPr b="1">
              <a:solidFill>
                <a:schemeClr val="dk1"/>
              </a:solidFill>
              <a:latin typeface="Raleway"/>
              <a:ea typeface="Raleway"/>
              <a:cs typeface="Raleway"/>
              <a:sym typeface="Raleway"/>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